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5"/>
    <p:sldMasterId id="2147483694" r:id="rId6"/>
    <p:sldMasterId id="2147483695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  <p15:guide id="6" pos="102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FF20BEF-538D-4525-B8A8-15A54F20C5EA}">
  <a:tblStyle styleId="{BFF20BEF-538D-4525-B8A8-15A54F20C5E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533"/>
        <p:guide pos="397"/>
        <p:guide pos="3240" orient="horz"/>
        <p:guide orient="horz"/>
        <p:guide pos="510" orient="horz"/>
        <p:guide pos="102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Roboto-italic.fntdata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3" name="Google Shape;25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1e452b003a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31e452b003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1e452b003a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31e452b003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7" name="Google Shape;39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3" name="Google Shape;29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1e452b003a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31e452b003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Trebuchet MS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/>
            </a:lvl9pPr>
          </a:lstStyle>
          <a:p/>
        </p:txBody>
      </p:sp>
      <p:sp>
        <p:nvSpPr>
          <p:cNvPr id="24" name="Google Shape;24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" name="Google Shape;2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/>
          <p:nvPr>
            <p:ph type="title"/>
          </p:nvPr>
        </p:nvSpPr>
        <p:spPr>
          <a:xfrm>
            <a:off x="508001" y="1123953"/>
            <a:ext cx="2890896" cy="9588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Trebuchet MS"/>
              <a:buNone/>
              <a:defRPr sz="15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2"/>
          <p:cNvSpPr txBox="1"/>
          <p:nvPr>
            <p:ph idx="1" type="body"/>
          </p:nvPr>
        </p:nvSpPr>
        <p:spPr>
          <a:xfrm>
            <a:off x="3570346" y="386193"/>
            <a:ext cx="3385156" cy="4144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2" type="body"/>
          </p:nvPr>
        </p:nvSpPr>
        <p:spPr>
          <a:xfrm>
            <a:off x="508001" y="2082802"/>
            <a:ext cx="2890896" cy="1938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508001" y="3600450"/>
            <a:ext cx="64475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b="0" sz="1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3"/>
          <p:cNvSpPr/>
          <p:nvPr>
            <p:ph idx="2" type="pic"/>
          </p:nvPr>
        </p:nvSpPr>
        <p:spPr>
          <a:xfrm>
            <a:off x="508001" y="457200"/>
            <a:ext cx="6447501" cy="2884289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13"/>
          <p:cNvSpPr txBox="1"/>
          <p:nvPr>
            <p:ph idx="1" type="body"/>
          </p:nvPr>
        </p:nvSpPr>
        <p:spPr>
          <a:xfrm>
            <a:off x="508001" y="4025504"/>
            <a:ext cx="6447500" cy="5055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/>
        </p:txBody>
      </p:sp>
      <p:sp>
        <p:nvSpPr>
          <p:cNvPr id="97" name="Google Shape;97;p13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>
            <p:ph type="title"/>
          </p:nvPr>
        </p:nvSpPr>
        <p:spPr>
          <a:xfrm>
            <a:off x="508001" y="457200"/>
            <a:ext cx="6447501" cy="25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" type="body"/>
          </p:nvPr>
        </p:nvSpPr>
        <p:spPr>
          <a:xfrm>
            <a:off x="508001" y="3352800"/>
            <a:ext cx="6447501" cy="1178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title"/>
          </p:nvPr>
        </p:nvSpPr>
        <p:spPr>
          <a:xfrm>
            <a:off x="698500" y="457200"/>
            <a:ext cx="6070601" cy="2266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1024604" y="2724150"/>
            <a:ext cx="5418393" cy="28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 sz="12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09" name="Google Shape;109;p15"/>
          <p:cNvSpPr txBox="1"/>
          <p:nvPr>
            <p:ph idx="2" type="body"/>
          </p:nvPr>
        </p:nvSpPr>
        <p:spPr>
          <a:xfrm>
            <a:off x="508001" y="3352800"/>
            <a:ext cx="6447501" cy="1178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5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5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4" name="Google Shape;114;p15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b="0" i="0" sz="1050" u="none" cap="none" strike="noStrike">
              <a:solidFill>
                <a:srgbClr val="BFE47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508001" y="1448991"/>
            <a:ext cx="6447501" cy="194659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6"/>
          <p:cNvSpPr txBox="1"/>
          <p:nvPr>
            <p:ph idx="1" type="body"/>
          </p:nvPr>
        </p:nvSpPr>
        <p:spPr>
          <a:xfrm>
            <a:off x="508001" y="3395586"/>
            <a:ext cx="6447501" cy="1135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6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Name Card">
  <p:cSld name="Quote Name Card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698500" y="457200"/>
            <a:ext cx="6070601" cy="2266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7"/>
          <p:cNvSpPr txBox="1"/>
          <p:nvPr>
            <p:ph idx="1" type="body"/>
          </p:nvPr>
        </p:nvSpPr>
        <p:spPr>
          <a:xfrm>
            <a:off x="507999" y="3009900"/>
            <a:ext cx="6447502" cy="3856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24" name="Google Shape;124;p17"/>
          <p:cNvSpPr txBox="1"/>
          <p:nvPr>
            <p:ph idx="2" type="body"/>
          </p:nvPr>
        </p:nvSpPr>
        <p:spPr>
          <a:xfrm>
            <a:off x="508001" y="3395586"/>
            <a:ext cx="6447501" cy="1135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5" name="Google Shape;125;p17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8" name="Google Shape;128;p17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9" name="Google Shape;129;p17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ue or False">
  <p:cSld name="True or False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>
            <a:off x="514350" y="457200"/>
            <a:ext cx="6441152" cy="2266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1" type="body"/>
          </p:nvPr>
        </p:nvSpPr>
        <p:spPr>
          <a:xfrm>
            <a:off x="507999" y="3009900"/>
            <a:ext cx="6447502" cy="3856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2" type="body"/>
          </p:nvPr>
        </p:nvSpPr>
        <p:spPr>
          <a:xfrm>
            <a:off x="508001" y="3395586"/>
            <a:ext cx="6447501" cy="1135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4" name="Google Shape;134;p18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8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9"/>
          <p:cNvSpPr txBox="1"/>
          <p:nvPr>
            <p:ph idx="1" type="body"/>
          </p:nvPr>
        </p:nvSpPr>
        <p:spPr>
          <a:xfrm rot="5400000">
            <a:off x="2276462" y="-148019"/>
            <a:ext cx="2910580" cy="6447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 rot="5400000">
            <a:off x="4495739" y="1937216"/>
            <a:ext cx="3938588" cy="9785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0"/>
          <p:cNvSpPr txBox="1"/>
          <p:nvPr>
            <p:ph idx="1" type="body"/>
          </p:nvPr>
        </p:nvSpPr>
        <p:spPr>
          <a:xfrm rot="5400000">
            <a:off x="1186264" y="-221062"/>
            <a:ext cx="3938588" cy="5295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6" name="Google Shape;146;p20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0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0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Trebuchet M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" type="body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, фон градиент" type="secHead">
  <p:cSld name="SECTION_HEADER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5" name="Google Shape;15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лок текст + картинка" type="title">
  <p:cSld name="TITLE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158" name="Google Shape;158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47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этапы процесса">
  <p:cSld name="CUSTOM_5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1" name="Google Shape;161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0392"/>
              </a:srgbClr>
            </a:outerShdw>
          </a:effectLst>
        </p:spPr>
      </p:pic>
      <p:pic>
        <p:nvPicPr>
          <p:cNvPr id="162" name="Google Shape;16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0392"/>
              </a:srgbClr>
            </a:outerShdw>
          </a:effectLst>
        </p:spPr>
      </p:pic>
      <p:pic>
        <p:nvPicPr>
          <p:cNvPr id="163" name="Google Shape;163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0392"/>
              </a:srgbClr>
            </a:outerShdw>
          </a:effectLst>
        </p:spPr>
      </p:pic>
      <p:pic>
        <p:nvPicPr>
          <p:cNvPr id="164" name="Google Shape;164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0392"/>
              </a:srgbClr>
            </a:outerShdw>
          </a:effectLst>
        </p:spPr>
      </p:pic>
      <p:sp>
        <p:nvSpPr>
          <p:cNvPr id="165" name="Google Shape;165;p24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-RU" sz="1500" u="none" cap="none" strike="noStrike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b="1" i="0" sz="1500" u="none" cap="none" strike="noStrike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-RU" sz="1500" u="none" cap="none" strike="noStrike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b="1" i="0" sz="1500" u="none" cap="none" strike="noStrike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p24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-RU" sz="1500" u="none" cap="none" strike="noStrike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b="1" i="0" sz="1500" u="none" cap="none" strike="noStrike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4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-RU" sz="1500" u="none" cap="none" strike="noStrike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b="1" i="0" sz="1500" u="none" cap="none" strike="noStrike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b="0" i="0" lang="ru-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 их типов данных, соглашений </a:t>
            </a:r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b="0" i="0" lang="ru-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b="0" i="0" lang="ru-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 их типов данных, соглашений </a:t>
            </a:r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b="0" i="0" lang="ru-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b="0" i="0" lang="ru-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 их типов данных, соглашений </a:t>
            </a:r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b="0" i="0" lang="ru-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b="0" i="0" lang="ru-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 их типов данных, соглашений </a:t>
            </a:r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b="0" i="0" lang="ru-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писок в 2 колонки ">
  <p:cSld name="CUSTOM_8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aphicFrame>
        <p:nvGraphicFramePr>
          <p:cNvPr id="175" name="Google Shape;175;p25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{BFF20BEF-538D-4525-B8A8-15A54F20C5EA}</a:tableStyleId>
              </a:tblPr>
              <a:tblGrid>
                <a:gridCol w="3800400"/>
                <a:gridCol w="4410000"/>
              </a:tblGrid>
              <a:tr h="479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ru-RU" sz="17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b="1" lang="ru-RU" sz="17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ru-RU" sz="17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b="1" sz="1700" u="none" cap="none" strike="noStrik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16175">
                <a:tc>
                  <a:txBody>
                    <a:bodyPr/>
                    <a:lstStyle/>
                    <a:p>
                      <a:pPr indent="-323850" lvl="0" marL="45720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-RU" sz="15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-RU" sz="15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-RU" sz="15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-RU" sz="17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sz="15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-RU" sz="15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-RU" sz="15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сылка на источник" type="twoColTx">
  <p:cSld name="TITLE_AND_TWO_COLUMNS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b="0" i="0" sz="1100" u="none" cap="none" strike="noStrike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97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подтемой">
  <p:cSld name="MAIN_POI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аблица ">
  <p:cSld name="CUSTOM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aphicFrame>
        <p:nvGraphicFramePr>
          <p:cNvPr id="182" name="Google Shape;182;p28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{BFF20BEF-538D-4525-B8A8-15A54F20C5EA}</a:tableStyleId>
              </a:tblPr>
              <a:tblGrid>
                <a:gridCol w="395875"/>
                <a:gridCol w="2403400"/>
                <a:gridCol w="2684725"/>
                <a:gridCol w="2477150"/>
              </a:tblGrid>
              <a:tr h="706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b="1" sz="1600" u="none" cap="none" strike="noStrike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ru-RU" sz="16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 u="none" cap="none" strike="noStrik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-RU" sz="16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 u="none" cap="none" strike="noStrik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-RU" sz="16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 u="none" cap="none" strike="noStrik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400" u="none" cap="none" strike="noStrik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ru-RU" sz="13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ru-RU" sz="13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300" u="none" cap="none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400" u="none" cap="none" strike="noStrik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400" u="none" cap="none" strike="noStrik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 sz="1400" u="none" cap="none" strike="noStrik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-RU" sz="1400" u="none" cap="none" strike="noStrike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 sz="1400" u="none" cap="none" strike="noStrike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плашки + иллюстрация">
  <p:cSld name="SECTION_TITLE_AND_DESCRIPTION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5" name="Google Shape;185;p29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9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9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9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900" y="1409075"/>
            <a:ext cx="2468700" cy="2468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блока">
  <p:cSld name="CUSTOM_7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4" name="Google Shape;194;p31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31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31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1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1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ru-RU" sz="1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пределение" type="title">
  <p:cSld name="TITLE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idx="1" type="subTitle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8" name="Google Shape;208;p34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ru-RU" sz="2400" u="none" cap="none" strike="noStrike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b="0" i="0" lang="ru-RU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ажный тезис крупным шрифтом " type="secHead">
  <p:cSld name="SECTION_HEADER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5"/>
          <p:cNvSpPr txBox="1"/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1" name="Google Shape;21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+ картинка" type="tx">
  <p:cSld name="TITLE_AND_BODY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14" name="Google Shape;214;p36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ru-RU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b="1" i="0" sz="33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ru-RU" sz="3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b="1" i="0" sz="33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5" name="Google Shape;215;p36"/>
          <p:cNvPicPr preferRelativeResize="0"/>
          <p:nvPr/>
        </p:nvPicPr>
        <p:blipFill rotWithShape="1">
          <a:blip r:embed="rId2">
            <a:alphaModFix/>
          </a:blip>
          <a:srcRect b="10732" l="0" r="0" t="10742"/>
          <a:stretch/>
        </p:blipFill>
        <p:spPr>
          <a:xfrm>
            <a:off x="5581050" y="867901"/>
            <a:ext cx="2868000" cy="31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ма вебинара" type="twoColTx">
  <p:cSld name="TITLE_AND_TWO_COLUMNS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97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 слайд">
  <p:cSld name="MAIN_POIN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 себе">
  <p:cSld name="CUSTOM_1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+описание">
  <p:cSld name="SECTION_TITLE_AND_DESCRIPTION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40"/>
          <p:cNvSpPr txBox="1"/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4" name="Google Shape;224;p40"/>
          <p:cNvSpPr txBox="1"/>
          <p:nvPr>
            <p:ph idx="1" type="subTitle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225" name="Google Shape;225;p4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115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226" name="Google Shape;226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1">
  <p:cSld name="CUSTOM_2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" name="Google Shape;229;p41"/>
          <p:cNvSpPr/>
          <p:nvPr/>
        </p:nvSpPr>
        <p:spPr>
          <a:xfrm>
            <a:off x="606200" y="1441163"/>
            <a:ext cx="79386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41"/>
          <p:cNvSpPr txBox="1"/>
          <p:nvPr>
            <p:ph idx="1" type="subTitle"/>
          </p:nvPr>
        </p:nvSpPr>
        <p:spPr>
          <a:xfrm>
            <a:off x="743675" y="1496071"/>
            <a:ext cx="8226300" cy="3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2">
  <p:cSld name="CUSTOM_2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2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Trebuchet M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1">
  <p:cSld name="CUSTOM_4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3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5" name="Google Shape;235;p43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2">
  <p:cSld name="CUSTOM_4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4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8" name="Google Shape;238;p44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44"/>
          <p:cNvSpPr txBox="1"/>
          <p:nvPr>
            <p:ph idx="1" type="subTitle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240" name="Google Shape;240;p44"/>
          <p:cNvSpPr txBox="1"/>
          <p:nvPr>
            <p:ph idx="2" type="subTitle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5"/>
          <p:cNvSpPr txBox="1"/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3" name="Google Shape;243;p45"/>
          <p:cNvSpPr txBox="1"/>
          <p:nvPr>
            <p:ph idx="1" type="body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44" name="Google Shape;24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аш макет 1">
  <p:cSld name="CUSTOM_5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6"/>
          <p:cNvSpPr txBox="1"/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7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 слайд-синий">
  <p:cSld name="MAIN_POINT_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40" name="Google Shape;40;p6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" name="Google Shape;41;p6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2" name="Google Shape;42;p6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43" name="Google Shape;43;p6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44" name="Google Shape;44;p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46" name="Google Shape;46;p6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47" name="Google Shape;47;p6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48" name="Google Shape;48;p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6"/>
          <p:cNvSpPr txBox="1"/>
          <p:nvPr>
            <p:ph type="ctrTitle"/>
          </p:nvPr>
        </p:nvSpPr>
        <p:spPr>
          <a:xfrm>
            <a:off x="1130300" y="1803400"/>
            <a:ext cx="5825202" cy="123472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50"/>
              <a:buFont typeface="Trebuchet MS"/>
              <a:buNone/>
              <a:defRPr sz="405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subTitle"/>
          </p:nvPr>
        </p:nvSpPr>
        <p:spPr>
          <a:xfrm>
            <a:off x="1130300" y="3038125"/>
            <a:ext cx="5825202" cy="8226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750"/>
              </a:spcBef>
              <a:spcAft>
                <a:spcPts val="0"/>
              </a:spcAft>
              <a:buSzPts val="108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75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750"/>
              </a:spcBef>
              <a:spcAft>
                <a:spcPts val="0"/>
              </a:spcAft>
              <a:buSzPts val="84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508001" y="2025651"/>
            <a:ext cx="6447501" cy="13699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Trebuchet MS"/>
              <a:buNone/>
              <a:defRPr b="0" sz="3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" type="body"/>
          </p:nvPr>
        </p:nvSpPr>
        <p:spPr>
          <a:xfrm>
            <a:off x="508001" y="3395586"/>
            <a:ext cx="6447501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" name="Google Shape;58;p7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" type="body"/>
          </p:nvPr>
        </p:nvSpPr>
        <p:spPr>
          <a:xfrm>
            <a:off x="508001" y="1620442"/>
            <a:ext cx="3138026" cy="29105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2" type="body"/>
          </p:nvPr>
        </p:nvSpPr>
        <p:spPr>
          <a:xfrm>
            <a:off x="3817477" y="1620442"/>
            <a:ext cx="3138026" cy="2910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506809" y="1620737"/>
            <a:ext cx="3139217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440"/>
              <a:buNone/>
              <a:defRPr b="0" sz="1800"/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1080"/>
              <a:buNone/>
              <a:defRPr b="1" sz="1350"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9pPr>
          </a:lstStyle>
          <a:p/>
        </p:txBody>
      </p:sp>
      <p:sp>
        <p:nvSpPr>
          <p:cNvPr id="71" name="Google Shape;71;p9"/>
          <p:cNvSpPr txBox="1"/>
          <p:nvPr>
            <p:ph idx="2" type="body"/>
          </p:nvPr>
        </p:nvSpPr>
        <p:spPr>
          <a:xfrm>
            <a:off x="506809" y="2052934"/>
            <a:ext cx="3139217" cy="2478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3" type="body"/>
          </p:nvPr>
        </p:nvSpPr>
        <p:spPr>
          <a:xfrm>
            <a:off x="3816287" y="1620737"/>
            <a:ext cx="3139214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440"/>
              <a:buNone/>
              <a:defRPr b="0" sz="1800"/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1080"/>
              <a:buNone/>
              <a:defRPr b="1" sz="1350"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9pPr>
          </a:lstStyle>
          <a:p/>
        </p:txBody>
      </p:sp>
      <p:sp>
        <p:nvSpPr>
          <p:cNvPr id="73" name="Google Shape;73;p9"/>
          <p:cNvSpPr txBox="1"/>
          <p:nvPr>
            <p:ph idx="4" type="body"/>
          </p:nvPr>
        </p:nvSpPr>
        <p:spPr>
          <a:xfrm>
            <a:off x="3816288" y="2052934"/>
            <a:ext cx="3139213" cy="2478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theme" Target="../theme/theme4.xml"/><Relationship Id="rId1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" name="Google Shape;8;p1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" name="Google Shape;9;p1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Google Shape;10;p1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1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Google Shape;13;p1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1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Google Shape;15;p1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" name="Google Shape;17;p1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b="0" i="0" sz="2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" name="Google Shape;18;p1"/>
          <p:cNvSpPr txBox="1"/>
          <p:nvPr>
            <p:ph idx="1" type="body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97180" lvl="0" marL="4572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Noto Sans Symbols"/>
              <a:buChar char="►"/>
              <a:defRPr b="0" i="0" sz="135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89560" lvl="1" marL="9144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81939" lvl="2" marL="13716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840"/>
              <a:buFont typeface="Noto Sans Symbols"/>
              <a:buChar char="►"/>
              <a:defRPr b="0" i="0" sz="105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74319" lvl="3" marL="18288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74320" lvl="4" marL="22860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74320" lvl="5" marL="27432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74320" lvl="6" marL="32004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74320" lvl="7" marL="36576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74320" lvl="8" marL="41148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" name="Google Shape;19;p1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75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1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75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1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EEEEE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1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b="0" i="0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EEEEE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b="1" i="0" sz="3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2" name="Google Shape;202;p32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b="0" i="0" sz="1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3" name="Google Shape;20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9"/>
          <p:cNvPicPr preferRelativeResize="0"/>
          <p:nvPr/>
        </p:nvPicPr>
        <p:blipFill rotWithShape="1">
          <a:blip r:embed="rId3">
            <a:alphaModFix/>
          </a:blip>
          <a:srcRect b="12161" l="0" r="0" t="402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9"/>
          <p:cNvSpPr txBox="1"/>
          <p:nvPr>
            <p:ph type="ctrTitle"/>
          </p:nvPr>
        </p:nvSpPr>
        <p:spPr>
          <a:xfrm>
            <a:off x="4381130" y="122128"/>
            <a:ext cx="4654200" cy="587400"/>
          </a:xfrm>
          <a:prstGeom prst="rect">
            <a:avLst/>
          </a:prstGeom>
          <a:solidFill>
            <a:srgbClr val="6AA84F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ru-RU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KartowkaMarkowkaHub</a:t>
            </a:r>
            <a:endParaRPr sz="3300"/>
          </a:p>
        </p:txBody>
      </p:sp>
      <p:sp>
        <p:nvSpPr>
          <p:cNvPr id="257" name="Google Shape;257;p49"/>
          <p:cNvSpPr txBox="1"/>
          <p:nvPr>
            <p:ph idx="1" type="subTitle"/>
          </p:nvPr>
        </p:nvSpPr>
        <p:spPr>
          <a:xfrm>
            <a:off x="4771747" y="831415"/>
            <a:ext cx="3873000" cy="3480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 fontScale="70000"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285"/>
              <a:buNone/>
            </a:pPr>
            <a:r>
              <a:rPr lang="ru-RU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Агрегатор для частных фермеров</a:t>
            </a:r>
            <a:endParaRPr/>
          </a:p>
        </p:txBody>
      </p:sp>
      <p:sp>
        <p:nvSpPr>
          <p:cNvPr id="258" name="Google Shape;258;p49"/>
          <p:cNvSpPr txBox="1"/>
          <p:nvPr/>
        </p:nvSpPr>
        <p:spPr>
          <a:xfrm>
            <a:off x="168676" y="4789563"/>
            <a:ext cx="89751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Команда “Dream2Team”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8"/>
          <p:cNvSpPr txBox="1"/>
          <p:nvPr>
            <p:ph type="title"/>
          </p:nvPr>
        </p:nvSpPr>
        <p:spPr>
          <a:xfrm>
            <a:off x="500550" y="330724"/>
            <a:ext cx="8520600" cy="62343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Trebuchet MS"/>
              <a:buNone/>
            </a:pPr>
            <a:r>
              <a:rPr lang="ru-RU" sz="2800"/>
              <a:t>Бэкенд технологии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Trebuchet MS"/>
              <a:buNone/>
            </a:pPr>
            <a:r>
              <a:t/>
            </a:r>
            <a:endParaRPr sz="3000"/>
          </a:p>
        </p:txBody>
      </p:sp>
      <p:sp>
        <p:nvSpPr>
          <p:cNvPr id="332" name="Google Shape;332;p58"/>
          <p:cNvSpPr txBox="1"/>
          <p:nvPr>
            <p:ph idx="4294967295" type="title"/>
          </p:nvPr>
        </p:nvSpPr>
        <p:spPr>
          <a:xfrm>
            <a:off x="0" y="4733925"/>
            <a:ext cx="5399088" cy="4000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Trebuchet MS"/>
              <a:buNone/>
            </a:pPr>
            <a:r>
              <a:rPr i="1" lang="ru-RU" sz="900" u="sng"/>
              <a:t>Могли бы еще больше, но размер слайда не позволяет</a:t>
            </a:r>
            <a:endParaRPr i="1" sz="900" u="sng"/>
          </a:p>
        </p:txBody>
      </p:sp>
      <p:grpSp>
        <p:nvGrpSpPr>
          <p:cNvPr id="333" name="Google Shape;333;p58"/>
          <p:cNvGrpSpPr/>
          <p:nvPr/>
        </p:nvGrpSpPr>
        <p:grpSpPr>
          <a:xfrm>
            <a:off x="793922" y="1175227"/>
            <a:ext cx="7652054" cy="3559095"/>
            <a:chOff x="165772" y="202"/>
            <a:chExt cx="7652054" cy="3559095"/>
          </a:xfrm>
        </p:grpSpPr>
        <p:sp>
          <p:nvSpPr>
            <p:cNvPr id="334" name="Google Shape;334;p58"/>
            <p:cNvSpPr/>
            <p:nvPr/>
          </p:nvSpPr>
          <p:spPr>
            <a:xfrm>
              <a:off x="165772" y="202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58"/>
            <p:cNvSpPr txBox="1"/>
            <p:nvPr/>
          </p:nvSpPr>
          <p:spPr>
            <a:xfrm>
              <a:off x="165772" y="202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ASP Core (.Net 8)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58"/>
            <p:cNvSpPr/>
            <p:nvPr/>
          </p:nvSpPr>
          <p:spPr>
            <a:xfrm>
              <a:off x="2123275" y="202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58"/>
            <p:cNvSpPr txBox="1"/>
            <p:nvPr/>
          </p:nvSpPr>
          <p:spPr>
            <a:xfrm>
              <a:off x="2123275" y="202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Graylog + ElasticSearch + MongoDB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58"/>
            <p:cNvSpPr/>
            <p:nvPr/>
          </p:nvSpPr>
          <p:spPr>
            <a:xfrm>
              <a:off x="4080777" y="202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58"/>
            <p:cNvSpPr txBox="1"/>
            <p:nvPr/>
          </p:nvSpPr>
          <p:spPr>
            <a:xfrm>
              <a:off x="4080777" y="202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Redis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58"/>
            <p:cNvSpPr/>
            <p:nvPr/>
          </p:nvSpPr>
          <p:spPr>
            <a:xfrm>
              <a:off x="6038279" y="202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58"/>
            <p:cNvSpPr txBox="1"/>
            <p:nvPr/>
          </p:nvSpPr>
          <p:spPr>
            <a:xfrm>
              <a:off x="6038279" y="202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MediatR </a:t>
              </a:r>
              <a:r>
                <a:rPr lang="ru-RU" sz="1600">
                  <a:solidFill>
                    <a:schemeClr val="lt1"/>
                  </a:solidFill>
                </a:rPr>
                <a:t>+ CQRS</a:t>
              </a:r>
              <a:endParaRPr sz="1600">
                <a:solidFill>
                  <a:schemeClr val="lt1"/>
                </a:solidFill>
              </a:endParaRPr>
            </a:p>
          </p:txBody>
        </p:sp>
        <p:sp>
          <p:nvSpPr>
            <p:cNvPr id="342" name="Google Shape;342;p58"/>
            <p:cNvSpPr/>
            <p:nvPr/>
          </p:nvSpPr>
          <p:spPr>
            <a:xfrm>
              <a:off x="165772" y="1245885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58"/>
            <p:cNvSpPr txBox="1"/>
            <p:nvPr/>
          </p:nvSpPr>
          <p:spPr>
            <a:xfrm>
              <a:off x="165772" y="1245885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PostgreSQL/SQLite  EF Core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58"/>
            <p:cNvSpPr/>
            <p:nvPr/>
          </p:nvSpPr>
          <p:spPr>
            <a:xfrm>
              <a:off x="2123275" y="1245885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58"/>
            <p:cNvSpPr txBox="1"/>
            <p:nvPr/>
          </p:nvSpPr>
          <p:spPr>
            <a:xfrm>
              <a:off x="2123275" y="1245885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Autofac  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56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DI container 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58"/>
            <p:cNvSpPr/>
            <p:nvPr/>
          </p:nvSpPr>
          <p:spPr>
            <a:xfrm>
              <a:off x="4080777" y="1245885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58"/>
            <p:cNvSpPr txBox="1"/>
            <p:nvPr/>
          </p:nvSpPr>
          <p:spPr>
            <a:xfrm>
              <a:off x="4080777" y="1245885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RabbitMQ  MassTransit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58"/>
            <p:cNvSpPr/>
            <p:nvPr/>
          </p:nvSpPr>
          <p:spPr>
            <a:xfrm>
              <a:off x="6038279" y="1245885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58"/>
            <p:cNvSpPr txBox="1"/>
            <p:nvPr/>
          </p:nvSpPr>
          <p:spPr>
            <a:xfrm>
              <a:off x="6038279" y="1245885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FluentValidation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58"/>
            <p:cNvSpPr/>
            <p:nvPr/>
          </p:nvSpPr>
          <p:spPr>
            <a:xfrm>
              <a:off x="1144523" y="2491569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58"/>
            <p:cNvSpPr txBox="1"/>
            <p:nvPr/>
          </p:nvSpPr>
          <p:spPr>
            <a:xfrm>
              <a:off x="1144523" y="2491569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Moq xUnit  FluentAssertion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58"/>
            <p:cNvSpPr/>
            <p:nvPr/>
          </p:nvSpPr>
          <p:spPr>
            <a:xfrm>
              <a:off x="3102026" y="2491569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58"/>
            <p:cNvSpPr txBox="1"/>
            <p:nvPr/>
          </p:nvSpPr>
          <p:spPr>
            <a:xfrm>
              <a:off x="3102026" y="2491569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Automapper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58"/>
            <p:cNvSpPr/>
            <p:nvPr/>
          </p:nvSpPr>
          <p:spPr>
            <a:xfrm>
              <a:off x="5059528" y="2491569"/>
              <a:ext cx="1779547" cy="1067728"/>
            </a:xfrm>
            <a:prstGeom prst="rect">
              <a:avLst/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58"/>
            <p:cNvSpPr txBox="1"/>
            <p:nvPr/>
          </p:nvSpPr>
          <p:spPr>
            <a:xfrm>
              <a:off x="5059528" y="2491569"/>
              <a:ext cx="1779547" cy="10677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ru-RU" sz="1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Swagger</a:t>
              </a:r>
              <a:endPara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9"/>
          <p:cNvSpPr txBox="1"/>
          <p:nvPr>
            <p:ph type="title"/>
          </p:nvPr>
        </p:nvSpPr>
        <p:spPr>
          <a:xfrm>
            <a:off x="500550" y="330725"/>
            <a:ext cx="85206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Roboto"/>
              <a:buNone/>
            </a:pPr>
            <a:r>
              <a:rPr lang="ru-RU" sz="2800">
                <a:latin typeface="Roboto"/>
                <a:ea typeface="Roboto"/>
                <a:cs typeface="Roboto"/>
                <a:sym typeface="Roboto"/>
              </a:rPr>
              <a:t>Структура проектов</a:t>
            </a:r>
            <a:endParaRPr sz="2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59"/>
          <p:cNvSpPr txBox="1"/>
          <p:nvPr/>
        </p:nvSpPr>
        <p:spPr>
          <a:xfrm>
            <a:off x="149425" y="4679475"/>
            <a:ext cx="72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https://github.com/Chaosito/team-two-project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2" name="Google Shape;36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5650" y="931098"/>
            <a:ext cx="1644500" cy="349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3850" y="979325"/>
            <a:ext cx="2116308" cy="33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0"/>
          <p:cNvSpPr txBox="1"/>
          <p:nvPr>
            <p:ph type="title"/>
          </p:nvPr>
        </p:nvSpPr>
        <p:spPr>
          <a:xfrm>
            <a:off x="500550" y="330725"/>
            <a:ext cx="8520600" cy="6485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Roboto"/>
              <a:buNone/>
            </a:pPr>
            <a:r>
              <a:rPr lang="ru-RU" sz="2800">
                <a:latin typeface="Roboto"/>
                <a:ea typeface="Roboto"/>
                <a:cs typeface="Roboto"/>
                <a:sym typeface="Roboto"/>
              </a:rPr>
              <a:t>Continuous integration</a:t>
            </a:r>
            <a:endParaRPr sz="2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60"/>
          <p:cNvSpPr txBox="1"/>
          <p:nvPr/>
        </p:nvSpPr>
        <p:spPr>
          <a:xfrm>
            <a:off x="149425" y="4679475"/>
            <a:ext cx="72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https://github.com/Chaosito/team-two-project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0" name="Google Shape;370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24475" y="1387025"/>
            <a:ext cx="3341150" cy="187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387025"/>
            <a:ext cx="5412350" cy="3044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1"/>
          <p:cNvSpPr txBox="1"/>
          <p:nvPr>
            <p:ph type="title"/>
          </p:nvPr>
        </p:nvSpPr>
        <p:spPr>
          <a:xfrm>
            <a:off x="500550" y="330724"/>
            <a:ext cx="8520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Roboto"/>
              <a:buNone/>
            </a:pPr>
            <a:r>
              <a:rPr lang="ru-RU" sz="2800">
                <a:latin typeface="Roboto"/>
                <a:ea typeface="Roboto"/>
                <a:cs typeface="Roboto"/>
                <a:sym typeface="Roboto"/>
              </a:rPr>
              <a:t>Логирование Graylog</a:t>
            </a:r>
            <a:endParaRPr sz="3000"/>
          </a:p>
        </p:txBody>
      </p:sp>
      <p:sp>
        <p:nvSpPr>
          <p:cNvPr id="377" name="Google Shape;377;p61"/>
          <p:cNvSpPr txBox="1"/>
          <p:nvPr/>
        </p:nvSpPr>
        <p:spPr>
          <a:xfrm>
            <a:off x="149425" y="4679475"/>
            <a:ext cx="72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https://github.com/Chaosito/team-two-project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8" name="Google Shape;37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488" y="1240924"/>
            <a:ext cx="6112978" cy="34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type="title"/>
          </p:nvPr>
        </p:nvSpPr>
        <p:spPr>
          <a:xfrm>
            <a:off x="500550" y="330724"/>
            <a:ext cx="8520600" cy="6361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Roboto"/>
              <a:buNone/>
            </a:pPr>
            <a:r>
              <a:rPr lang="ru-RU" sz="2800">
                <a:latin typeface="Roboto"/>
                <a:ea typeface="Roboto"/>
                <a:cs typeface="Roboto"/>
                <a:sym typeface="Roboto"/>
              </a:rPr>
              <a:t>Фронтенд приложение</a:t>
            </a:r>
            <a:endParaRPr sz="2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4" name="Google Shape;384;p62"/>
          <p:cNvSpPr txBox="1"/>
          <p:nvPr/>
        </p:nvSpPr>
        <p:spPr>
          <a:xfrm>
            <a:off x="149425" y="4679475"/>
            <a:ext cx="72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https://github.com/Chaosito/team-two-project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2800" y="1460800"/>
            <a:ext cx="4305250" cy="2421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15912" y="1460800"/>
            <a:ext cx="4305235" cy="242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3"/>
          <p:cNvSpPr txBox="1"/>
          <p:nvPr>
            <p:ph type="title"/>
          </p:nvPr>
        </p:nvSpPr>
        <p:spPr>
          <a:xfrm>
            <a:off x="500550" y="330724"/>
            <a:ext cx="8520600" cy="6948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Roboto"/>
              <a:buNone/>
            </a:pPr>
            <a:r>
              <a:rPr lang="ru-RU" sz="2800">
                <a:latin typeface="Roboto"/>
                <a:ea typeface="Roboto"/>
                <a:cs typeface="Roboto"/>
                <a:sym typeface="Roboto"/>
              </a:rPr>
              <a:t>Что получилось: Фронтенд приложение</a:t>
            </a:r>
            <a:endParaRPr sz="2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63"/>
          <p:cNvSpPr txBox="1"/>
          <p:nvPr/>
        </p:nvSpPr>
        <p:spPr>
          <a:xfrm>
            <a:off x="149425" y="4679475"/>
            <a:ext cx="72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https://github.com/Chaosito/team-two-project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3" name="Google Shape;393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575" y="1360900"/>
            <a:ext cx="4305250" cy="242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62825" y="1356361"/>
            <a:ext cx="4321378" cy="243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4"/>
          <p:cNvSpPr txBox="1"/>
          <p:nvPr>
            <p:ph type="title"/>
          </p:nvPr>
        </p:nvSpPr>
        <p:spPr>
          <a:xfrm>
            <a:off x="1214725" y="1531603"/>
            <a:ext cx="5128500" cy="6709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Roboto"/>
              <a:buNone/>
            </a:pPr>
            <a:r>
              <a:rPr lang="ru-RU" sz="2800"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64"/>
          <p:cNvSpPr txBox="1"/>
          <p:nvPr>
            <p:ph idx="4294967295" type="title"/>
          </p:nvPr>
        </p:nvSpPr>
        <p:spPr>
          <a:xfrm>
            <a:off x="3331088" y="4679550"/>
            <a:ext cx="53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100"/>
              <a:buFont typeface="Trebuchet MS"/>
              <a:buNone/>
            </a:pPr>
            <a:r>
              <a:rPr i="1" lang="ru-RU" sz="800" u="sng">
                <a:solidFill>
                  <a:schemeClr val="lt2"/>
                </a:solidFill>
              </a:rPr>
              <a:t>Держите свои руки на столе</a:t>
            </a:r>
            <a:endParaRPr i="1" sz="800" u="sng">
              <a:solidFill>
                <a:schemeClr val="lt2"/>
              </a:solidFill>
            </a:endParaRPr>
          </a:p>
        </p:txBody>
      </p:sp>
      <p:sp>
        <p:nvSpPr>
          <p:cNvPr id="401" name="Google Shape;401;p64"/>
          <p:cNvSpPr txBox="1"/>
          <p:nvPr/>
        </p:nvSpPr>
        <p:spPr>
          <a:xfrm>
            <a:off x="149425" y="4679475"/>
            <a:ext cx="72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https://github.com/Chaosito/team-two-project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5"/>
          <p:cNvSpPr txBox="1"/>
          <p:nvPr>
            <p:ph type="title"/>
          </p:nvPr>
        </p:nvSpPr>
        <p:spPr>
          <a:xfrm>
            <a:off x="508001" y="457200"/>
            <a:ext cx="6447501" cy="586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"/>
              <a:buNone/>
            </a:pPr>
            <a:r>
              <a:rPr lang="ru-RU" sz="2800">
                <a:latin typeface="Roboto"/>
                <a:ea typeface="Roboto"/>
                <a:cs typeface="Roboto"/>
                <a:sym typeface="Roboto"/>
              </a:rPr>
              <a:t>Выводы</a:t>
            </a:r>
            <a:endParaRPr/>
          </a:p>
        </p:txBody>
      </p:sp>
      <p:sp>
        <p:nvSpPr>
          <p:cNvPr id="407" name="Google Shape;407;p65"/>
          <p:cNvSpPr txBox="1"/>
          <p:nvPr>
            <p:ph idx="1" type="body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20650" lvl="0" marL="120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►"/>
            </a:pPr>
            <a:r>
              <a:rPr lang="ru-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Получили опыт использования технологий из курса.</a:t>
            </a:r>
            <a:endParaRPr/>
          </a:p>
          <a:p>
            <a:pPr indent="-120650" lvl="0" marL="120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►"/>
            </a:pPr>
            <a:r>
              <a:rPr lang="ru-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Не все запланированное быстро и легко делается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20650" lvl="0" marL="120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►"/>
            </a:pPr>
            <a:r>
              <a:rPr lang="ru-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Оценили ретроспективы, продвигающие проект вперёд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20650" lvl="0" marL="120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►"/>
            </a:pPr>
            <a:r>
              <a:rPr lang="ru-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Оценили опрос знаний по пройденному материалу</a:t>
            </a:r>
            <a:endParaRPr/>
          </a:p>
          <a:p>
            <a:pPr indent="-120650" lvl="0" marL="120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►"/>
            </a:pPr>
            <a:r>
              <a:rPr lang="ru-RU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Расширили круг доступных технологий для использования по месту работы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6"/>
          <p:cNvPicPr preferRelativeResize="0"/>
          <p:nvPr/>
        </p:nvPicPr>
        <p:blipFill rotWithShape="1">
          <a:blip r:embed="rId3">
            <a:alphaModFix/>
          </a:blip>
          <a:srcRect b="38716" l="0" r="0" t="5495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6"/>
          <p:cNvSpPr txBox="1"/>
          <p:nvPr>
            <p:ph idx="4294967295" type="title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ru-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414" name="Google Shape;414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0"/>
          <p:cNvSpPr txBox="1"/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4000">
                <a:solidFill>
                  <a:schemeClr val="dk1"/>
                </a:solidFill>
              </a:rPr>
              <a:t>Меня хорошо видно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ru-RU" sz="4000">
                <a:solidFill>
                  <a:schemeClr val="dk1"/>
                </a:solidFill>
              </a:rPr>
              <a:t>&amp; слышно?</a:t>
            </a:r>
            <a:endParaRPr/>
          </a:p>
        </p:txBody>
      </p:sp>
      <p:pic>
        <p:nvPicPr>
          <p:cNvPr id="264" name="Google Shape;26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1"/>
          <p:cNvSpPr txBox="1"/>
          <p:nvPr>
            <p:ph idx="1" type="body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ru-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Разработчики: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</a:pPr>
            <a:r>
              <a:rPr b="1" lang="ru-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Андрей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</a:pPr>
            <a:r>
              <a:rPr b="1" lang="ru-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Никита 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</a:pPr>
            <a:r>
              <a:rPr b="1" lang="ru-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Сергей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</a:pPr>
            <a:r>
              <a:rPr b="1" lang="ru-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Илья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</a:pPr>
            <a:r>
              <a:rPr b="1" lang="ru-RU" sz="16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Григорий</a:t>
            </a:r>
            <a:endParaRPr/>
          </a:p>
        </p:txBody>
      </p:sp>
      <p:grpSp>
        <p:nvGrpSpPr>
          <p:cNvPr id="271" name="Google Shape;271;p51"/>
          <p:cNvGrpSpPr/>
          <p:nvPr/>
        </p:nvGrpSpPr>
        <p:grpSpPr>
          <a:xfrm>
            <a:off x="3687414" y="720459"/>
            <a:ext cx="4971603" cy="3710611"/>
            <a:chOff x="0" y="12037"/>
            <a:chExt cx="4971603" cy="3710611"/>
          </a:xfrm>
        </p:grpSpPr>
        <p:sp>
          <p:nvSpPr>
            <p:cNvPr id="272" name="Google Shape;272;p51"/>
            <p:cNvSpPr/>
            <p:nvPr/>
          </p:nvSpPr>
          <p:spPr>
            <a:xfrm>
              <a:off x="0" y="12037"/>
              <a:ext cx="4971603" cy="181642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61A540"/>
                </a:gs>
                <a:gs pos="78000">
                  <a:srgbClr val="4A911B"/>
                </a:gs>
                <a:gs pos="100000">
                  <a:srgbClr val="4A911B"/>
                </a:gs>
              </a:gsLst>
              <a:lin ang="5400000" scaled="0"/>
            </a:gradFill>
            <a:ln>
              <a:noFill/>
            </a:ln>
            <a:effectLst>
              <a:outerShdw blurRad="38100" rotWithShape="0" dir="5400000" dist="254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51"/>
            <p:cNvSpPr txBox="1"/>
            <p:nvPr/>
          </p:nvSpPr>
          <p:spPr>
            <a:xfrm>
              <a:off x="88671" y="100708"/>
              <a:ext cx="4794261" cy="16390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ru-RU" sz="2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Защита проекта</a:t>
              </a:r>
              <a:endParaRPr b="0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51"/>
            <p:cNvSpPr/>
            <p:nvPr/>
          </p:nvSpPr>
          <p:spPr>
            <a:xfrm>
              <a:off x="0" y="1906223"/>
              <a:ext cx="4971603" cy="181642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E8BC3E"/>
                </a:gs>
                <a:gs pos="78000">
                  <a:srgbClr val="D2A817"/>
                </a:gs>
                <a:gs pos="100000">
                  <a:srgbClr val="D2A817"/>
                </a:gs>
              </a:gsLst>
              <a:lin ang="5400000" scaled="0"/>
            </a:gradFill>
            <a:ln>
              <a:noFill/>
            </a:ln>
            <a:effectLst>
              <a:outerShdw blurRad="38100" rotWithShape="0" dir="5400000" dist="254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51"/>
            <p:cNvSpPr txBox="1"/>
            <p:nvPr/>
          </p:nvSpPr>
          <p:spPr>
            <a:xfrm>
              <a:off x="88671" y="1994894"/>
              <a:ext cx="4794261" cy="16390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ru-RU" sz="2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Тема: Агрегатор для частных фермеров </a:t>
              </a:r>
              <a:r>
                <a:rPr b="0" i="0" lang="ru-RU" sz="2700" u="sng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KartowkaMarkowkaHub</a:t>
              </a:r>
              <a:br>
                <a:rPr b="0" i="0" lang="ru-RU" sz="2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2"/>
          <p:cNvSpPr txBox="1"/>
          <p:nvPr>
            <p:ph type="title"/>
          </p:nvPr>
        </p:nvSpPr>
        <p:spPr>
          <a:xfrm>
            <a:off x="1000126" y="457200"/>
            <a:ext cx="6447501" cy="5982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C226"/>
              </a:buClr>
              <a:buSzPts val="3100"/>
              <a:buFont typeface="Roboto"/>
              <a:buNone/>
            </a:pPr>
            <a:r>
              <a:rPr lang="ru-RU" sz="2800">
                <a:solidFill>
                  <a:srgbClr val="90C226"/>
                </a:solidFill>
                <a:latin typeface="Roboto"/>
                <a:ea typeface="Roboto"/>
                <a:cs typeface="Roboto"/>
                <a:sym typeface="Roboto"/>
              </a:rPr>
              <a:t>Описание</a:t>
            </a:r>
            <a:endParaRPr sz="2800">
              <a:solidFill>
                <a:srgbClr val="90C2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52"/>
          <p:cNvSpPr/>
          <p:nvPr/>
        </p:nvSpPr>
        <p:spPr>
          <a:xfrm>
            <a:off x="1000125" y="1398251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Агрегатор для частных фермеров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Система позволяющая наладить прямой товарооборот между фермерами, владельцами хозяйств и конечными потребителями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Маркетплейс для здорово</a:t>
            </a:r>
            <a:r>
              <a:rPr lang="ru-RU" sz="1600"/>
              <a:t>го питания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53"/>
          <p:cNvSpPr txBox="1"/>
          <p:nvPr>
            <p:ph type="title"/>
          </p:nvPr>
        </p:nvSpPr>
        <p:spPr>
          <a:xfrm>
            <a:off x="965199" y="457200"/>
            <a:ext cx="7648121" cy="565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0C226"/>
              </a:buClr>
              <a:buSzPts val="2800"/>
              <a:buFont typeface="Roboto"/>
              <a:buNone/>
            </a:pPr>
            <a:r>
              <a:rPr i="0" lang="ru-RU" sz="2800" u="none" cap="none" strike="noStrike">
                <a:solidFill>
                  <a:srgbClr val="90C226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i="0" lang="ru-RU" sz="2800" u="none" cap="none" strike="noStrike">
                <a:latin typeface="Roboto"/>
                <a:ea typeface="Roboto"/>
                <a:cs typeface="Roboto"/>
                <a:sym typeface="Roboto"/>
              </a:rPr>
              <a:t>и и задачи проекта</a:t>
            </a:r>
            <a:endParaRPr sz="2800"/>
          </a:p>
        </p:txBody>
      </p:sp>
      <p:sp>
        <p:nvSpPr>
          <p:cNvPr id="288" name="Google Shape;288;p53"/>
          <p:cNvSpPr/>
          <p:nvPr/>
        </p:nvSpPr>
        <p:spPr>
          <a:xfrm rot="10800000">
            <a:off x="0" y="0"/>
            <a:ext cx="631947" cy="4249615"/>
          </a:xfrm>
          <a:prstGeom prst="triangle">
            <a:avLst>
              <a:gd fmla="val 100000" name="adj"/>
            </a:avLst>
          </a:prstGeom>
          <a:solidFill>
            <a:schemeClr val="accent1">
              <a:alpha val="84705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53"/>
          <p:cNvSpPr/>
          <p:nvPr/>
        </p:nvSpPr>
        <p:spPr>
          <a:xfrm flipH="1">
            <a:off x="8807450" y="3009900"/>
            <a:ext cx="336550" cy="2133600"/>
          </a:xfrm>
          <a:prstGeom prst="triangle">
            <a:avLst>
              <a:gd fmla="val 0" name="adj"/>
            </a:avLst>
          </a:prstGeom>
          <a:solidFill>
            <a:schemeClr val="accent1">
              <a:alpha val="84705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53"/>
          <p:cNvSpPr txBox="1"/>
          <p:nvPr>
            <p:ph idx="1" type="body"/>
          </p:nvPr>
        </p:nvSpPr>
        <p:spPr>
          <a:xfrm>
            <a:off x="1348249" y="1281792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57175" lvl="0" marL="257175" rtl="0" algn="l">
              <a:spcBef>
                <a:spcPts val="0"/>
              </a:spcBef>
              <a:spcAft>
                <a:spcPts val="0"/>
              </a:spcAft>
              <a:buSzPts val="1280"/>
              <a:buChar char="►"/>
            </a:pPr>
            <a:r>
              <a:rPr lang="ru-RU" sz="1600"/>
              <a:t>Научиться планировать и ставить задачи для разработки</a:t>
            </a:r>
            <a:endParaRPr sz="1600"/>
          </a:p>
          <a:p>
            <a:pPr indent="-257175" lvl="0" marL="257175" rtl="0" algn="l">
              <a:spcBef>
                <a:spcPts val="750"/>
              </a:spcBef>
              <a:spcAft>
                <a:spcPts val="0"/>
              </a:spcAft>
              <a:buSzPts val="1280"/>
              <a:buChar char="►"/>
            </a:pPr>
            <a:r>
              <a:rPr lang="ru-RU" sz="1600"/>
              <a:t>Применить технологии изученные на занятиях</a:t>
            </a:r>
            <a:endParaRPr sz="1600"/>
          </a:p>
          <a:p>
            <a:pPr indent="-257175" lvl="0" marL="257175" rtl="0" algn="l">
              <a:spcBef>
                <a:spcPts val="750"/>
              </a:spcBef>
              <a:spcAft>
                <a:spcPts val="0"/>
              </a:spcAft>
              <a:buSzPts val="1280"/>
              <a:buChar char="►"/>
            </a:pPr>
            <a:r>
              <a:rPr lang="ru-RU" sz="1600"/>
              <a:t>Получить опыт работы в новой команде</a:t>
            </a:r>
            <a:endParaRPr sz="1600"/>
          </a:p>
          <a:p>
            <a:pPr indent="-257175" lvl="0" marL="257175" rtl="0" algn="l">
              <a:spcBef>
                <a:spcPts val="750"/>
              </a:spcBef>
              <a:spcAft>
                <a:spcPts val="0"/>
              </a:spcAft>
              <a:buSzPts val="1280"/>
              <a:buChar char="►"/>
            </a:pPr>
            <a:r>
              <a:rPr lang="ru-RU" sz="1600"/>
              <a:t>Стать лучше, soft and hard skills </a:t>
            </a:r>
            <a:endParaRPr sz="1600"/>
          </a:p>
          <a:p>
            <a:pPr indent="-175895" lvl="0" marL="257175" rtl="0" algn="l">
              <a:spcBef>
                <a:spcPts val="750"/>
              </a:spcBef>
              <a:spcAft>
                <a:spcPts val="0"/>
              </a:spcAft>
              <a:buSzPts val="1280"/>
              <a:buNone/>
            </a:pPr>
            <a:r>
              <a:t/>
            </a:r>
            <a:endParaRPr sz="1600"/>
          </a:p>
          <a:p>
            <a:pPr indent="-257175" lvl="0" marL="257175" rtl="0" algn="l">
              <a:spcBef>
                <a:spcPts val="750"/>
              </a:spcBef>
              <a:spcAft>
                <a:spcPts val="0"/>
              </a:spcAft>
              <a:buSzPts val="1280"/>
              <a:buChar char="►"/>
            </a:pPr>
            <a:r>
              <a:rPr lang="ru-RU" sz="1600"/>
              <a:t>Предоставить фермерам возможность продавать продукты широкому кругу лиц</a:t>
            </a:r>
            <a:endParaRPr/>
          </a:p>
          <a:p>
            <a:pPr indent="-257175" lvl="0" marL="257175" rtl="0" algn="l">
              <a:spcBef>
                <a:spcPts val="750"/>
              </a:spcBef>
              <a:spcAft>
                <a:spcPts val="0"/>
              </a:spcAft>
              <a:buSzPts val="1280"/>
              <a:buChar char="►"/>
            </a:pPr>
            <a:r>
              <a:rPr lang="ru-RU" sz="1600"/>
              <a:t>Познакомить людей с местными производителями </a:t>
            </a:r>
            <a:endParaRPr/>
          </a:p>
          <a:p>
            <a:pPr indent="-257175" lvl="0" marL="257175" rtl="0" algn="l">
              <a:spcBef>
                <a:spcPts val="750"/>
              </a:spcBef>
              <a:spcAft>
                <a:spcPts val="0"/>
              </a:spcAft>
              <a:buSzPts val="1280"/>
              <a:buChar char="►"/>
            </a:pPr>
            <a:r>
              <a:rPr lang="ru-RU" sz="1600"/>
              <a:t>Поддержать частные хозяйства и снизить цены на продукты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453" y="952500"/>
            <a:ext cx="6714049" cy="3985893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4"/>
          <p:cNvSpPr txBox="1"/>
          <p:nvPr>
            <p:ph type="title"/>
          </p:nvPr>
        </p:nvSpPr>
        <p:spPr>
          <a:xfrm>
            <a:off x="508001" y="457200"/>
            <a:ext cx="7230216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0C226"/>
              </a:buClr>
              <a:buSzPts val="2800"/>
              <a:buFont typeface="Roboto"/>
              <a:buNone/>
            </a:pPr>
            <a:r>
              <a:rPr lang="ru-RU" sz="2800">
                <a:solidFill>
                  <a:srgbClr val="90C226"/>
                </a:solidFill>
                <a:latin typeface="Roboto"/>
                <a:ea typeface="Roboto"/>
                <a:cs typeface="Roboto"/>
                <a:sym typeface="Roboto"/>
              </a:rPr>
              <a:t>Планируемая архитектура проекта</a:t>
            </a:r>
            <a:endParaRPr sz="2800">
              <a:solidFill>
                <a:srgbClr val="90C2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5"/>
          <p:cNvSpPr txBox="1"/>
          <p:nvPr>
            <p:ph type="title"/>
          </p:nvPr>
        </p:nvSpPr>
        <p:spPr>
          <a:xfrm>
            <a:off x="500550" y="330724"/>
            <a:ext cx="8520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Roboto"/>
              <a:buNone/>
            </a:pPr>
            <a:r>
              <a:rPr lang="ru-RU" sz="2800">
                <a:latin typeface="Roboto"/>
                <a:ea typeface="Roboto"/>
                <a:cs typeface="Roboto"/>
                <a:sym typeface="Roboto"/>
              </a:rPr>
              <a:t>Архитектура</a:t>
            </a:r>
            <a:r>
              <a:rPr lang="ru-RU" sz="3000"/>
              <a:t> приложения</a:t>
            </a:r>
            <a:endParaRPr sz="3000"/>
          </a:p>
        </p:txBody>
      </p:sp>
      <p:sp>
        <p:nvSpPr>
          <p:cNvPr id="302" name="Google Shape;302;p55"/>
          <p:cNvSpPr txBox="1"/>
          <p:nvPr/>
        </p:nvSpPr>
        <p:spPr>
          <a:xfrm>
            <a:off x="149425" y="4679475"/>
            <a:ext cx="72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https://github.com/Chaosito/team-two-project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3" name="Google Shape;30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188" y="1088524"/>
            <a:ext cx="6237586" cy="34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6"/>
          <p:cNvSpPr txBox="1"/>
          <p:nvPr>
            <p:ph type="title"/>
          </p:nvPr>
        </p:nvSpPr>
        <p:spPr>
          <a:xfrm>
            <a:off x="500550" y="330725"/>
            <a:ext cx="85206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Trebuchet MS"/>
              <a:buNone/>
            </a:pPr>
            <a:r>
              <a:rPr lang="ru-RU" sz="2800">
                <a:latin typeface="Roboto"/>
                <a:ea typeface="Roboto"/>
                <a:cs typeface="Roboto"/>
                <a:sym typeface="Roboto"/>
              </a:rPr>
              <a:t>Схема базы данных</a:t>
            </a:r>
            <a:endParaRPr sz="2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9" name="Google Shape;309;p56"/>
          <p:cNvSpPr txBox="1"/>
          <p:nvPr/>
        </p:nvSpPr>
        <p:spPr>
          <a:xfrm>
            <a:off x="149425" y="4679475"/>
            <a:ext cx="72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https://github.com/Chaosito/team-two-project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50" y="1027325"/>
            <a:ext cx="8231803" cy="334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57"/>
          <p:cNvGrpSpPr/>
          <p:nvPr/>
        </p:nvGrpSpPr>
        <p:grpSpPr>
          <a:xfrm>
            <a:off x="638090" y="1199411"/>
            <a:ext cx="7983600" cy="3509527"/>
            <a:chOff x="0" y="24986"/>
            <a:chExt cx="7983600" cy="3509527"/>
          </a:xfrm>
        </p:grpSpPr>
        <p:sp>
          <p:nvSpPr>
            <p:cNvPr id="316" name="Google Shape;316;p57"/>
            <p:cNvSpPr/>
            <p:nvPr/>
          </p:nvSpPr>
          <p:spPr>
            <a:xfrm>
              <a:off x="0" y="24986"/>
              <a:ext cx="7983600" cy="639697"/>
            </a:xfrm>
            <a:prstGeom prst="roundRect">
              <a:avLst>
                <a:gd fmla="val 16667" name="adj"/>
              </a:avLst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57"/>
            <p:cNvSpPr txBox="1"/>
            <p:nvPr/>
          </p:nvSpPr>
          <p:spPr>
            <a:xfrm>
              <a:off x="31227" y="56213"/>
              <a:ext cx="7921146" cy="5772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ru-RU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React </a:t>
              </a:r>
              <a:endPara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57"/>
            <p:cNvSpPr/>
            <p:nvPr/>
          </p:nvSpPr>
          <p:spPr>
            <a:xfrm>
              <a:off x="0" y="742443"/>
              <a:ext cx="7983600" cy="639697"/>
            </a:xfrm>
            <a:prstGeom prst="roundRect">
              <a:avLst>
                <a:gd fmla="val 16667" name="adj"/>
              </a:avLst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57"/>
            <p:cNvSpPr txBox="1"/>
            <p:nvPr/>
          </p:nvSpPr>
          <p:spPr>
            <a:xfrm>
              <a:off x="31227" y="773670"/>
              <a:ext cx="7921146" cy="5772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ru-RU" sz="2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TypeScript </a:t>
              </a:r>
              <a:endParaRPr b="0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57"/>
            <p:cNvSpPr/>
            <p:nvPr/>
          </p:nvSpPr>
          <p:spPr>
            <a:xfrm>
              <a:off x="0" y="1459901"/>
              <a:ext cx="7983600" cy="639697"/>
            </a:xfrm>
            <a:prstGeom prst="roundRect">
              <a:avLst>
                <a:gd fmla="val 16667" name="adj"/>
              </a:avLst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7"/>
            <p:cNvSpPr txBox="1"/>
            <p:nvPr/>
          </p:nvSpPr>
          <p:spPr>
            <a:xfrm>
              <a:off x="31227" y="1491128"/>
              <a:ext cx="7921146" cy="5772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lang="ru-RU" sz="2700">
                  <a:solidFill>
                    <a:schemeClr val="lt1"/>
                  </a:solidFill>
                </a:rPr>
                <a:t>Router &amp; </a:t>
              </a:r>
              <a:r>
                <a:rPr b="0" i="0" lang="ru-RU" sz="2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Redux</a:t>
              </a:r>
              <a:endParaRPr b="0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57"/>
            <p:cNvSpPr/>
            <p:nvPr/>
          </p:nvSpPr>
          <p:spPr>
            <a:xfrm>
              <a:off x="0" y="2177358"/>
              <a:ext cx="7983600" cy="639697"/>
            </a:xfrm>
            <a:prstGeom prst="roundRect">
              <a:avLst>
                <a:gd fmla="val 16667" name="adj"/>
              </a:avLst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7"/>
            <p:cNvSpPr txBox="1"/>
            <p:nvPr/>
          </p:nvSpPr>
          <p:spPr>
            <a:xfrm>
              <a:off x="31227" y="2208585"/>
              <a:ext cx="7921146" cy="5772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ru-RU" sz="2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Material UI</a:t>
              </a:r>
              <a:endParaRPr b="0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57"/>
            <p:cNvSpPr/>
            <p:nvPr/>
          </p:nvSpPr>
          <p:spPr>
            <a:xfrm>
              <a:off x="0" y="2894816"/>
              <a:ext cx="7983600" cy="639697"/>
            </a:xfrm>
            <a:prstGeom prst="roundRect">
              <a:avLst>
                <a:gd fmla="val 16667" name="adj"/>
              </a:avLst>
            </a:prstGeom>
            <a:solidFill>
              <a:srgbClr val="90C223"/>
            </a:solidFill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7"/>
            <p:cNvSpPr txBox="1"/>
            <p:nvPr/>
          </p:nvSpPr>
          <p:spPr>
            <a:xfrm>
              <a:off x="31227" y="2926043"/>
              <a:ext cx="7921146" cy="5772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850" lIns="102850" spcFirstLastPara="1" rIns="102850" wrap="square" tIns="1028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ru-RU" sz="2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Docker </a:t>
              </a:r>
              <a:r>
                <a:rPr lang="ru-RU" sz="2700">
                  <a:solidFill>
                    <a:schemeClr val="lt1"/>
                  </a:solidFill>
                </a:rPr>
                <a:t>(nginx)</a:t>
              </a:r>
              <a:endParaRPr b="0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6" name="Google Shape;326;p57"/>
          <p:cNvSpPr txBox="1"/>
          <p:nvPr>
            <p:ph type="title"/>
          </p:nvPr>
        </p:nvSpPr>
        <p:spPr>
          <a:xfrm>
            <a:off x="500550" y="330725"/>
            <a:ext cx="8520600" cy="6732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Trebuchet MS"/>
              <a:buNone/>
            </a:pPr>
            <a:r>
              <a:rPr lang="ru-RU" sz="2800"/>
              <a:t>Фронтенд</a:t>
            </a:r>
            <a:r>
              <a:rPr lang="ru-RU" sz="3000"/>
              <a:t> технологии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Font typeface="Trebuchet MS"/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